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68" r:id="rId5"/>
    <p:sldId id="270" r:id="rId6"/>
    <p:sldId id="271" r:id="rId7"/>
    <p:sldId id="259" r:id="rId8"/>
    <p:sldId id="266" r:id="rId9"/>
    <p:sldId id="269" r:id="rId10"/>
    <p:sldId id="260" r:id="rId11"/>
    <p:sldId id="261" r:id="rId12"/>
    <p:sldId id="262" r:id="rId13"/>
    <p:sldId id="263" r:id="rId14"/>
    <p:sldId id="264" r:id="rId15"/>
    <p:sldId id="265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00007A"/>
    <a:srgbClr val="1E1F1C"/>
    <a:srgbClr val="4A86FA"/>
    <a:srgbClr val="FD8A69"/>
    <a:srgbClr val="434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3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706598" y="9639300"/>
            <a:ext cx="108804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kern="0" spc="-200" dirty="0">
                <a:solidFill>
                  <a:srgbClr val="FD8A69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Black Han Sans" pitchFamily="34" charset="0"/>
              </a:rPr>
              <a:t>TEAM - </a:t>
            </a:r>
            <a:r>
              <a:rPr lang="en-US" sz="2800" b="1" kern="0" spc="-200" dirty="0" err="1">
                <a:solidFill>
                  <a:srgbClr val="FD8A69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Black Han Sans" pitchFamily="34" charset="0"/>
              </a:rPr>
              <a:t>청주나요</a:t>
            </a:r>
            <a:r>
              <a:rPr lang="en-US" sz="2800" b="1" kern="0" spc="-200" dirty="0">
                <a:solidFill>
                  <a:srgbClr val="FD8A69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Black Han Sans" pitchFamily="34" charset="0"/>
              </a:rPr>
              <a:t> 안청주나요 늘 청주는 날 </a:t>
            </a:r>
            <a:r>
              <a:rPr lang="en-US" sz="2800" b="1" kern="0" spc="-200" dirty="0" err="1">
                <a:solidFill>
                  <a:srgbClr val="FD8A69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Black Han Sans" pitchFamily="34" charset="0"/>
              </a:rPr>
              <a:t>알아줘</a:t>
            </a:r>
            <a:endParaRPr lang="en-US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0933" y="159792"/>
            <a:ext cx="7611352" cy="1390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ORGANIZATION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89261" y="2012560"/>
            <a:ext cx="1985677" cy="1046565"/>
            <a:chOff x="8389261" y="2012560"/>
            <a:chExt cx="1985677" cy="1046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261" y="2012560"/>
              <a:ext cx="1985677" cy="1046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945" y="5584962"/>
            <a:ext cx="2896667" cy="1046565"/>
            <a:chOff x="3657945" y="5584962"/>
            <a:chExt cx="2896667" cy="1046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945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0238" y="5584962"/>
            <a:ext cx="2896667" cy="1046565"/>
            <a:chOff x="7980238" y="5584962"/>
            <a:chExt cx="2896667" cy="1046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238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2531" y="5584962"/>
            <a:ext cx="2896667" cy="1046565"/>
            <a:chOff x="12302531" y="5584962"/>
            <a:chExt cx="2896667" cy="1046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2531" y="5584962"/>
              <a:ext cx="2896667" cy="10465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970927" y="1791646"/>
            <a:ext cx="2839098" cy="1496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600" kern="0" spc="-400" dirty="0">
                <a:solidFill>
                  <a:srgbClr val="00153D"/>
                </a:solidFill>
                <a:latin typeface="Mplus 1p Medium" pitchFamily="34" charset="0"/>
                <a:cs typeface="Mplus 1p Medium" pitchFamily="34" charset="0"/>
              </a:rPr>
              <a:t>CEO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080952" y="4203284"/>
            <a:ext cx="2695238" cy="250575"/>
            <a:chOff x="8080952" y="4203284"/>
            <a:chExt cx="2695238" cy="250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0952" y="4203284"/>
              <a:ext cx="2695238" cy="2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1" y="3750416"/>
            <a:ext cx="2131351" cy="250575"/>
            <a:chOff x="9428571" y="3750416"/>
            <a:chExt cx="2131351" cy="250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28571" y="3750416"/>
              <a:ext cx="2131351" cy="250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95238" y="4961905"/>
            <a:ext cx="8695238" cy="250575"/>
            <a:chOff x="5095238" y="4961905"/>
            <a:chExt cx="8695238" cy="2505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095238" y="4961905"/>
              <a:ext cx="8695238" cy="250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01548" y="5242966"/>
            <a:ext cx="615873" cy="250575"/>
            <a:chOff x="13501548" y="5242966"/>
            <a:chExt cx="615873" cy="250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501548" y="5242966"/>
              <a:ext cx="615873" cy="250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8342" y="5271538"/>
            <a:ext cx="615873" cy="250575"/>
            <a:chOff x="4798342" y="5271538"/>
            <a:chExt cx="615873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798342" y="5271538"/>
              <a:ext cx="615873" cy="250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9922" y="3352421"/>
            <a:ext cx="2740048" cy="1046565"/>
            <a:chOff x="11559922" y="3352421"/>
            <a:chExt cx="2740048" cy="1046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9922" y="3352421"/>
              <a:ext cx="2740048" cy="104656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907576" y="3398013"/>
            <a:ext cx="4048016" cy="1053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9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Director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788972" y="5631564"/>
            <a:ext cx="3923785" cy="1053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Marketing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466684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Planning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3153912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System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96104" y="7520654"/>
            <a:ext cx="7637009" cy="2395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CORE</a:t>
            </a:r>
          </a:p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COMPETENCIES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769269" y="7856622"/>
            <a:ext cx="14732117" cy="1655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'함께'를 생각합니다. 사람을 귀하게 여기고, 귀하게 대합니다.</a:t>
            </a:r>
          </a:p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사람들은 곧 우리의 힘입니다.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661" y="3383803"/>
            <a:ext cx="5162789" cy="5162789"/>
            <a:chOff x="1661661" y="3383803"/>
            <a:chExt cx="5162789" cy="51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661" y="3383803"/>
              <a:ext cx="5162789" cy="51627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9078" y="-185623"/>
            <a:ext cx="530809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MARKET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3963" y="405121"/>
            <a:ext cx="19256277" cy="1390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점유율 분석 및 전망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785077" y="6972528"/>
            <a:ext cx="898215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368998" y="2307283"/>
            <a:ext cx="3817612" cy="1021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8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시장 점유율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78584" y="5826550"/>
            <a:ext cx="1152381" cy="494560"/>
            <a:chOff x="10378584" y="5826550"/>
            <a:chExt cx="1152381" cy="494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8584" y="5826550"/>
              <a:ext cx="1152381" cy="49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5317" y="5280746"/>
            <a:ext cx="1152381" cy="1040364"/>
            <a:chOff x="11835317" y="5280746"/>
            <a:chExt cx="1152381" cy="1040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317" y="5280746"/>
              <a:ext cx="1152381" cy="1040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2049" y="4989673"/>
            <a:ext cx="1152381" cy="1331437"/>
            <a:chOff x="13292049" y="4989673"/>
            <a:chExt cx="1152381" cy="1331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2049" y="4989673"/>
              <a:ext cx="1152381" cy="1331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8781" y="4484398"/>
            <a:ext cx="1152381" cy="1836711"/>
            <a:chOff x="14748781" y="4484398"/>
            <a:chExt cx="1152381" cy="1836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8781" y="4484398"/>
              <a:ext cx="1152381" cy="1836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05514" y="3233661"/>
            <a:ext cx="1152381" cy="3087448"/>
            <a:chOff x="16205514" y="3233661"/>
            <a:chExt cx="1152381" cy="30874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5514" y="3233661"/>
              <a:ext cx="1152381" cy="30874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5077" y="6764698"/>
            <a:ext cx="8982159" cy="229748"/>
            <a:chOff x="8785077" y="6764698"/>
            <a:chExt cx="8982159" cy="2297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5077" y="6764698"/>
              <a:ext cx="8982159" cy="2297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552819" y="2446205"/>
            <a:ext cx="10571804" cy="844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규모 성장 추이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4460401" y="4462869"/>
            <a:ext cx="174543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50억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917419" y="3024956"/>
            <a:ext cx="1728571" cy="14245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100억</a:t>
            </a:r>
          </a:p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이상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985242" y="4971189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35억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544419" y="5317726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25억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7657" y="5713697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08900" y="6203843"/>
            <a:ext cx="1152381" cy="123180"/>
            <a:chOff x="8908900" y="6203843"/>
            <a:chExt cx="1152381" cy="123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00" y="6203843"/>
              <a:ext cx="1152381" cy="1231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08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2000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0801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2005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53945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2010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99877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2015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581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2018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59174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2020</a:t>
            </a:r>
            <a:endParaRPr lang="en-US" dirty="0"/>
          </a:p>
        </p:txBody>
      </p: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2138" y="2924848"/>
            <a:ext cx="5251333" cy="67745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65570" y="-113786"/>
            <a:ext cx="6405772" cy="3115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SWOT</a:t>
            </a:r>
          </a:p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5190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312" y="4387030"/>
            <a:ext cx="3438344" cy="900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STRENGTH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35465" y="4375233"/>
            <a:ext cx="3438344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WEAKNESS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297527" y="4388733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OPPORTUNITY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870894" y="4360418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THREAT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847222" y="3202932"/>
            <a:ext cx="844085" cy="15738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S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432555" y="3202932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W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011404" y="3156326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O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584731" y="3146961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136407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71521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437268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521123" y="36027"/>
            <a:ext cx="6305880" cy="2730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관련된 텍스트를 3-4줄 내외로 적어주세요.  관련된 텍스트를 3-4줄 내외로 적어주세요.  관련된 텍스트를 3-4줄 내외로 적어주세요.  관련된 텍스트를 3-4줄 내외로 적어주세요.  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09285"/>
            <a:ext cx="775000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SERVICE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INTRODUCTION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10975" y="5191626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5325" y="7353337"/>
            <a:ext cx="2198770" cy="1500290"/>
            <a:chOff x="8315325" y="7353337"/>
            <a:chExt cx="2198770" cy="1500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5325" y="7353337"/>
              <a:ext cx="2198770" cy="1500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792" y="7252689"/>
            <a:ext cx="3916299" cy="1549206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29153" y="7288256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소비자의 NEEDS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1717" y="778132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착하게 생산된 건강한 제품을 쉽고 빠르게 찾고 구매하는 것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7304421"/>
            <a:ext cx="3916299" cy="1549206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17456" y="7298089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생산자의 NEEDS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630006" y="782411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제품을 쉽게 홍보, 판매하고 질좋은 제품에 집중하는 것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227110" y="5616172"/>
            <a:ext cx="1510278" cy="1559001"/>
            <a:chOff x="14227110" y="5616172"/>
            <a:chExt cx="1510278" cy="15590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110" y="5616172"/>
              <a:ext cx="1510278" cy="155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5325" y="1719825"/>
            <a:ext cx="1892578" cy="1777567"/>
            <a:chOff x="8315325" y="1719825"/>
            <a:chExt cx="1892578" cy="1777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5325" y="1719825"/>
              <a:ext cx="1892578" cy="1777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3465" y="3670991"/>
            <a:ext cx="3916299" cy="712194"/>
            <a:chOff x="7303465" y="3670991"/>
            <a:chExt cx="3916299" cy="712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465" y="3670991"/>
              <a:ext cx="3916299" cy="71219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495395" y="3702431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 SHOP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4778069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직접 좋은 제품을 선별해 소비자가 직접 제품을 알아보고 비교하는 수고를 덜 수 있다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082563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질 좋은 제품을 소비자에게 쉽게 홍보하고 판매할 수 있고 생산에 집중할 수 있다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074972" y="6471776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013" y="6288924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7421" y="7967845"/>
            <a:ext cx="2852907" cy="271275"/>
            <a:chOff x="5307421" y="7967845"/>
            <a:chExt cx="2852907" cy="2712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7421" y="7967845"/>
              <a:ext cx="2852907" cy="271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5406" y="7967845"/>
            <a:ext cx="2458694" cy="271275"/>
            <a:chOff x="10565406" y="7967845"/>
            <a:chExt cx="2458694" cy="271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5406" y="7967845"/>
              <a:ext cx="2458694" cy="27127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532599" y="95274"/>
            <a:ext cx="6465381" cy="2605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8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서비스에 대한 부가적인 내용이나 설명을 작성해 주세요. 서비스에 대한 부가적인 내용이나 설명을 작성해 주세요. 서비스에 대한 부가적인 내용이나 설명을 작성해 주세요. 서비스에 대한 부가적인 내용이나 설명을 작성해 주세요. 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619" y="-179606"/>
            <a:ext cx="5700000" cy="3773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BUSINESS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OPERATION PLAN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990476" y="999367"/>
            <a:ext cx="7904762" cy="1796741"/>
            <a:chOff x="6990476" y="999367"/>
            <a:chExt cx="7904762" cy="1796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999367"/>
              <a:ext cx="7904762" cy="1796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476" y="2934999"/>
            <a:ext cx="7904762" cy="2761905"/>
            <a:chOff x="6990476" y="2934999"/>
            <a:chExt cx="7904762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2934999"/>
              <a:ext cx="7904762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476" y="5835796"/>
            <a:ext cx="7904762" cy="1834836"/>
            <a:chOff x="6990476" y="5835796"/>
            <a:chExt cx="7904762" cy="1834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476" y="7809524"/>
            <a:ext cx="7904762" cy="1803006"/>
            <a:chOff x="6990476" y="7809524"/>
            <a:chExt cx="7904762" cy="1803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28571" y="122726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사업 인력 구성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428571" y="1919373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세부 사업 계획 수립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428571" y="315147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428571" y="384358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28571" y="449223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3. 관련된 내용을 한줄로 적어주세요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428571" y="611764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428571" y="680975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428571" y="8094505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428571" y="8786611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085714" y="989843"/>
            <a:ext cx="2457143" cy="1796741"/>
            <a:chOff x="15085714" y="989843"/>
            <a:chExt cx="2457143" cy="1796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989843"/>
              <a:ext cx="2457143" cy="179674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306390" y="1512983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10월 중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85714" y="2934999"/>
            <a:ext cx="2457143" cy="2760239"/>
            <a:chOff x="15085714" y="2934999"/>
            <a:chExt cx="2457143" cy="27602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5714" y="2934999"/>
              <a:ext cx="2457143" cy="276023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306381" y="3958230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12월 중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5085714" y="5866667"/>
            <a:ext cx="2457143" cy="1796741"/>
            <a:chOff x="15085714" y="5866667"/>
            <a:chExt cx="2457143" cy="1796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5866667"/>
              <a:ext cx="2457143" cy="17967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306381" y="63898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2월 중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5085714" y="7806265"/>
            <a:ext cx="2457143" cy="1796741"/>
            <a:chOff x="15085714" y="7806265"/>
            <a:chExt cx="2457143" cy="17967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7806265"/>
              <a:ext cx="2457143" cy="17967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306381" y="83294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4월 중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647619" y="5504061"/>
            <a:ext cx="5571429" cy="4891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사업 추진 계획서에 대한 부가적인 내용이나 설명을 작성해 주세요. 사업 추진 계획서에 대한 부가적인 내용이나 설명을 작성해 주세요. 사업 추진 계획서에 대한 부가적인 내용이나 설명을 작성해 주세요.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608309" y="1509180"/>
            <a:ext cx="1799425" cy="763421"/>
            <a:chOff x="5608309" y="1509180"/>
            <a:chExt cx="1799425" cy="7634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1509180"/>
              <a:ext cx="1799425" cy="76342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180797" y="1345930"/>
            <a:ext cx="763343" cy="1219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608309" y="3453001"/>
            <a:ext cx="1799425" cy="763421"/>
            <a:chOff x="5608309" y="3453001"/>
            <a:chExt cx="1799425" cy="763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3453001"/>
              <a:ext cx="1799425" cy="76342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80795" y="3289751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611760" y="6353798"/>
            <a:ext cx="1799425" cy="763421"/>
            <a:chOff x="5611760" y="6353798"/>
            <a:chExt cx="1799425" cy="763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11760" y="6353798"/>
              <a:ext cx="1799425" cy="76342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184247" y="6161510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598785" y="8331107"/>
            <a:ext cx="1799425" cy="763421"/>
            <a:chOff x="5598785" y="8331107"/>
            <a:chExt cx="1799425" cy="7634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598785" y="8331107"/>
              <a:ext cx="1799425" cy="76342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171271" y="8167855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731" y="1837473"/>
            <a:ext cx="10724252" cy="20479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BUSINESS PLAN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205716" y="3550500"/>
            <a:ext cx="9908569" cy="1279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19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MIRI COMPANY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23811" y="3648470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12846" y="7398040"/>
            <a:ext cx="3423571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7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12857" y="7990415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MIRISHOP@mirimiri.com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612857" y="8478980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010-1234-5678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612857" y="9007544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02) 000-0000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1DB728-9DFD-4707-92FE-EA24FC71B07B}"/>
              </a:ext>
            </a:extLst>
          </p:cNvPr>
          <p:cNvGrpSpPr/>
          <p:nvPr/>
        </p:nvGrpSpPr>
        <p:grpSpPr>
          <a:xfrm>
            <a:off x="767029" y="3898911"/>
            <a:ext cx="4008340" cy="3054708"/>
            <a:chOff x="4164405" y="3826803"/>
            <a:chExt cx="7627168" cy="1701951"/>
          </a:xfrm>
          <a:solidFill>
            <a:srgbClr val="FD8A69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F490D44-61FF-4A81-8244-DCF92D089BE8}"/>
                </a:ext>
              </a:extLst>
            </p:cNvPr>
            <p:cNvSpPr/>
            <p:nvPr/>
          </p:nvSpPr>
          <p:spPr>
            <a:xfrm>
              <a:off x="4419600" y="3826803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64405" y="4396982"/>
              <a:ext cx="7627168" cy="51443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5400" b="1" kern="0" spc="-300" dirty="0" err="1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문제</a:t>
              </a:r>
              <a:r>
                <a:rPr 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 인식</a:t>
              </a:r>
              <a:endParaRPr lang="en-US" sz="54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FA6FE0-857D-40EA-A69B-752A327505FB}"/>
              </a:ext>
            </a:extLst>
          </p:cNvPr>
          <p:cNvGrpSpPr/>
          <p:nvPr/>
        </p:nvGrpSpPr>
        <p:grpSpPr>
          <a:xfrm>
            <a:off x="9208943" y="3898909"/>
            <a:ext cx="3740114" cy="3054708"/>
            <a:chOff x="4419600" y="3803702"/>
            <a:chExt cx="7116781" cy="1701951"/>
          </a:xfrm>
          <a:solidFill>
            <a:srgbClr val="FD8A69"/>
          </a:solidFill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FB62243-4B05-4E7D-8231-5D357F231CEA}"/>
                </a:ext>
              </a:extLst>
            </p:cNvPr>
            <p:cNvSpPr/>
            <p:nvPr/>
          </p:nvSpPr>
          <p:spPr>
            <a:xfrm>
              <a:off x="4419600" y="3803702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0D28E841-9F9C-43E6-9B7B-13FE2FB541CD}"/>
                </a:ext>
              </a:extLst>
            </p:cNvPr>
            <p:cNvSpPr txBox="1"/>
            <p:nvPr/>
          </p:nvSpPr>
          <p:spPr>
            <a:xfrm>
              <a:off x="4660924" y="4185801"/>
              <a:ext cx="6587655" cy="977434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과제 목표 설정</a:t>
              </a:r>
              <a:endParaRPr lang="en-US" sz="20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4F9636-5DA0-4B6D-B8E3-B7A1DEDE2F9B}"/>
              </a:ext>
            </a:extLst>
          </p:cNvPr>
          <p:cNvGrpSpPr/>
          <p:nvPr/>
        </p:nvGrpSpPr>
        <p:grpSpPr>
          <a:xfrm>
            <a:off x="13357858" y="3858317"/>
            <a:ext cx="3886200" cy="3054708"/>
            <a:chOff x="4043811" y="3804187"/>
            <a:chExt cx="7116781" cy="1701951"/>
          </a:xfrm>
          <a:solidFill>
            <a:srgbClr val="FD8A69"/>
          </a:solidFill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2CA1F27-63D6-493F-B958-9A66C51C885D}"/>
                </a:ext>
              </a:extLst>
            </p:cNvPr>
            <p:cNvSpPr/>
            <p:nvPr/>
          </p:nvSpPr>
          <p:spPr>
            <a:xfrm>
              <a:off x="4043811" y="3804187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bject 10">
              <a:extLst>
                <a:ext uri="{FF2B5EF4-FFF2-40B4-BE49-F238E27FC236}">
                  <a16:creationId xmlns:a16="http://schemas.microsoft.com/office/drawing/2014/main" id="{FB851AF8-9912-405A-9F3A-F8DA5D34B813}"/>
                </a:ext>
              </a:extLst>
            </p:cNvPr>
            <p:cNvSpPr txBox="1"/>
            <p:nvPr/>
          </p:nvSpPr>
          <p:spPr>
            <a:xfrm>
              <a:off x="4043811" y="3999677"/>
              <a:ext cx="7116781" cy="14404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 </a:t>
              </a:r>
              <a:endParaRPr lang="en-US" altLang="ko-KR" sz="54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전략 </a:t>
              </a:r>
              <a:endParaRPr lang="en-US" altLang="ko-KR" sz="54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도출</a:t>
              </a:r>
              <a:endParaRPr lang="en-US" sz="20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C873FE-A96A-4E73-80E5-4D7CF2E7D8B6}"/>
              </a:ext>
            </a:extLst>
          </p:cNvPr>
          <p:cNvGrpSpPr/>
          <p:nvPr/>
        </p:nvGrpSpPr>
        <p:grpSpPr>
          <a:xfrm>
            <a:off x="4903267" y="3898909"/>
            <a:ext cx="4008340" cy="3054708"/>
            <a:chOff x="4004069" y="3826802"/>
            <a:chExt cx="7627168" cy="1701951"/>
          </a:xfrm>
          <a:solidFill>
            <a:srgbClr val="FD8A6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0CE5B-CE05-4129-908E-EB98B83A0943}"/>
                </a:ext>
              </a:extLst>
            </p:cNvPr>
            <p:cNvSpPr/>
            <p:nvPr/>
          </p:nvSpPr>
          <p:spPr>
            <a:xfrm>
              <a:off x="4302358" y="3826802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29F854C4-25C3-4388-9A33-0AD2ED697410}"/>
                </a:ext>
              </a:extLst>
            </p:cNvPr>
            <p:cNvSpPr txBox="1"/>
            <p:nvPr/>
          </p:nvSpPr>
          <p:spPr>
            <a:xfrm>
              <a:off x="4004069" y="4416203"/>
              <a:ext cx="7627168" cy="51443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5400" b="1" kern="0" spc="-300" dirty="0" err="1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문제</a:t>
              </a:r>
              <a:r>
                <a:rPr 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 </a:t>
              </a:r>
              <a:r>
                <a:rPr lang="ko-KR" altLang="en-US" sz="54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분석</a:t>
              </a:r>
              <a:endParaRPr lang="en-US" sz="20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8F8473F3-CB83-4DAE-8B92-B736B7FBF046}"/>
              </a:ext>
            </a:extLst>
          </p:cNvPr>
          <p:cNvSpPr/>
          <p:nvPr/>
        </p:nvSpPr>
        <p:spPr>
          <a:xfrm>
            <a:off x="2326862" y="3517909"/>
            <a:ext cx="762000" cy="762000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6548820" y="3517909"/>
            <a:ext cx="762000" cy="762000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CF08676-EEDF-45B6-B112-94DA1AB99091}"/>
              </a:ext>
            </a:extLst>
          </p:cNvPr>
          <p:cNvSpPr/>
          <p:nvPr/>
        </p:nvSpPr>
        <p:spPr>
          <a:xfrm>
            <a:off x="10698000" y="3517909"/>
            <a:ext cx="762000" cy="762000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ADC3A6F-62CA-4395-A927-2EA9F47B9555}"/>
              </a:ext>
            </a:extLst>
          </p:cNvPr>
          <p:cNvSpPr/>
          <p:nvPr/>
        </p:nvSpPr>
        <p:spPr>
          <a:xfrm>
            <a:off x="14919958" y="3517909"/>
            <a:ext cx="762000" cy="762000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6553200" y="4543335"/>
            <a:ext cx="48768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1.문제 인식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4671790" y="533836"/>
            <a:ext cx="3464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 데이터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</a:p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27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.청주시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도시재생계획구역.</a:t>
            </a:r>
            <a:r>
              <a:rPr lang="en-US" altLang="ko-KR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geojson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22.청주시_주민등록인구현황.csv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588853" y="1979323"/>
            <a:ext cx="437480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청주시 주민등록인구 현황 데이터 로드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702226" y="1979323"/>
            <a:ext cx="472048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→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성안동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중앙동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필터링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588853" y="5585311"/>
            <a:ext cx="37244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성안동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중앙동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724064" y="5585311"/>
            <a:ext cx="384189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성안동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중앙동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인구변화 시각화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55695" y="7342640"/>
            <a:ext cx="23483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79507" y="7493472"/>
            <a:ext cx="16115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청주시 </a:t>
            </a:r>
            <a:endParaRPr lang="en-US" altLang="ko-KR" sz="16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원도심 구역</a:t>
            </a:r>
            <a:endParaRPr lang="en-US" sz="16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533400" y="2000190"/>
            <a:ext cx="39576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도시재생계획구역 로드 및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33400" y="4225291"/>
            <a:ext cx="5105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도시재생계획구역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도심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1.7km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반경 시각화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C4C4B2B-A599-43F9-9933-B90A821FB4A6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07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1524000" y="571500"/>
            <a:ext cx="4724400" cy="2941358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1830478" y="7874338"/>
            <a:ext cx="4577598" cy="178171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082187" y="4874455"/>
            <a:ext cx="26463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191494" y="605394"/>
            <a:ext cx="608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 포함구역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성안동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+ 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중앙동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10323586" y="523561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성안동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 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중앙동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994009" y="5948149"/>
            <a:ext cx="209319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8031376" y="5992907"/>
            <a:ext cx="1972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1097536" y="3124671"/>
            <a:ext cx="16894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두  차례의 </a:t>
            </a:r>
            <a:endParaRPr lang="en-US" altLang="ko-KR" sz="2000" b="1" spc="-15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인구   급증시기 </a:t>
            </a:r>
            <a:endParaRPr lang="en-US" altLang="ko-KR" sz="2000" b="1" spc="-15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872521" y="6828545"/>
            <a:ext cx="209319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873932" y="6868177"/>
            <a:ext cx="209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32">
            <a:extLst>
              <a:ext uri="{FF2B5EF4-FFF2-40B4-BE49-F238E27FC236}">
                <a16:creationId xmlns:a16="http://schemas.microsoft.com/office/drawing/2014/main" id="{E9A1DEE9-407E-4EF1-ACF8-0882442A78BC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323" y="9929710"/>
            <a:ext cx="9344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원도심 구역 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&amp; 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원도심구역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비고령인구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7D33B0D-1AAE-4274-9DD7-8FC4DE6F48EE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4648200" y="399964"/>
            <a:ext cx="34644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 데이터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</a:p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청주시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거주인구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.csv </a:t>
            </a:r>
          </a:p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26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.청주시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격자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매핑용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r>
              <a:rPr lang="en-US" altLang="ko-KR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geojson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27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.청주시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도시재생계획구역.</a:t>
            </a:r>
            <a:r>
              <a:rPr lang="en-US" altLang="ko-KR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geojson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67600" y="2017379"/>
            <a:ext cx="51133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청주시 거주인구 격자 매핑 및 필터링 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endParaRPr lang="en-US" altLang="ko-KR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73000" y="2000190"/>
            <a:ext cx="32870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67600" y="5761656"/>
            <a:ext cx="44102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변화 시각화를 위한 리스트 생성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724064" y="5756702"/>
            <a:ext cx="46495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 인구변화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(5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항목</a:t>
            </a:r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12846" y="2051488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청주시 격자로드 및 원도심 구역 내 격자 필터링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4" y="2886986"/>
            <a:ext cx="33528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격자 </a:t>
            </a:r>
            <a:r>
              <a:rPr lang="en-US" altLang="ko-KR" sz="1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 </a:t>
            </a:r>
            <a:r>
              <a:rPr lang="ko-KR" altLang="en-US" sz="1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 불러와 </a:t>
            </a:r>
            <a:r>
              <a:rPr lang="en-US" altLang="ko-KR" sz="1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Mapping</a:t>
            </a:r>
            <a:endParaRPr lang="en-US" sz="14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7" y="5756702"/>
            <a:ext cx="26750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격자 시각화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915499" y="7093595"/>
            <a:ext cx="2819400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975146" y="7262352"/>
            <a:ext cx="271084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인구변화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고령인구 변화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비고령인구 변화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고령인구 비율 변화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비고령인구 비율 변화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7CA4C46-C9BC-4C4A-838F-06BA466E46AA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600201" y="4518787"/>
            <a:ext cx="26463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10539688" y="501281"/>
            <a:ext cx="393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10315367" y="3585039"/>
            <a:ext cx="393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10315367" y="6455698"/>
            <a:ext cx="408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581700" y="7734173"/>
            <a:ext cx="23644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097564" y="34647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311077" y="63470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고령인구 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60</a:t>
            </a:r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 이상 인구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비고령인구 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</a:t>
            </a:r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 이상 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 미만 인구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15614" y="4918188"/>
            <a:ext cx="3379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세 변화유형 모두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년까지 증가하다 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년에 감소하는 추세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531728" y="1367237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556632" y="1425782"/>
            <a:ext cx="1391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707049" y="2395659"/>
            <a:ext cx="1392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555048" y="4397239"/>
            <a:ext cx="1391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705465" y="5039666"/>
            <a:ext cx="1392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543932" y="7322764"/>
            <a:ext cx="1391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716281" y="8140126"/>
            <a:ext cx="1392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3" name="Object 32">
            <a:extLst>
              <a:ext uri="{FF2B5EF4-FFF2-40B4-BE49-F238E27FC236}">
                <a16:creationId xmlns:a16="http://schemas.microsoft.com/office/drawing/2014/main" id="{09110DED-6EC0-4A16-BFAA-07F1FC9BA14F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15018" y="8055063"/>
            <a:ext cx="583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국제연합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(UN)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의 기준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</a:p>
          <a:p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65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 이상 인구 비율 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7% 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이상 → 고령화 사회</a:t>
            </a:r>
            <a:endParaRPr lang="en-US" altLang="ko-KR" sz="1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65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세 이상 인구 비율 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14% 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이상 → 고령 사회</a:t>
            </a:r>
            <a:endParaRPr lang="en-US" altLang="ko-KR" sz="1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65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세 이상 인구 비율 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20% 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이상 → </a:t>
            </a:r>
            <a:r>
              <a:rPr lang="ko-KR" altLang="en-US" sz="1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초고령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사회로 구분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  <a:p>
            <a:endParaRPr lang="en-US" altLang="ko-KR" sz="1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추가로 국내 국민연금 수급연령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연금 지급개시연령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 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및 </a:t>
            </a:r>
            <a:endParaRPr lang="en-US" altLang="ko-KR" sz="1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근로자의 법상 정년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노동관계법령상 정년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(60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의무규정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을</a:t>
            </a:r>
            <a:endParaRPr lang="en-US" altLang="ko-KR" sz="1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고려하여 </a:t>
            </a:r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60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대를 기준으로 고령화 비율을 구분함</a:t>
            </a:r>
            <a:endParaRPr lang="en-US" altLang="ko-KR" sz="105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-323" y="9929710"/>
            <a:ext cx="9344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원도심 구역 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&amp; 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원도심구역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비고령인구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D12A53C-B93E-4E6B-9517-6799721F14AB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600201" y="4518787"/>
            <a:ext cx="26463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753599" y="967450"/>
            <a:ext cx="371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66666" y="5203398"/>
            <a:ext cx="393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5.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832949" y="2198468"/>
            <a:ext cx="492165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801468" y="2339259"/>
            <a:ext cx="49846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비고령인구 대거 유입을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고령인구 비율이 지속적으로 증가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3933644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226455" y="6275560"/>
            <a:ext cx="211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비고령</a:t>
            </a:r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인구 비율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753600" y="3329825"/>
            <a:ext cx="222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고령 인구 비율  급감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4" name="Object 32">
            <a:extLst>
              <a:ext uri="{FF2B5EF4-FFF2-40B4-BE49-F238E27FC236}">
                <a16:creationId xmlns:a16="http://schemas.microsoft.com/office/drawing/2014/main" id="{1F489E8A-E655-4C16-A173-9758C79F8DBD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F481B6-1B0F-4B65-999F-DEA759DDCA79}"/>
              </a:ext>
            </a:extLst>
          </p:cNvPr>
          <p:cNvSpPr/>
          <p:nvPr/>
        </p:nvSpPr>
        <p:spPr>
          <a:xfrm>
            <a:off x="-323" y="9929710"/>
            <a:ext cx="9344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원도심 구역 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&amp; 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원도심구역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비고령인구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CCA1C3-FAD3-4D72-9AF8-425629C3EE22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4363" y="1669409"/>
            <a:ext cx="451939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* </a:t>
            </a:r>
            <a:r>
              <a:rPr lang="ko-KR" altLang="en-US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거주인구 없는 격자 제거</a:t>
            </a:r>
            <a:r>
              <a:rPr lang="en-US" altLang="ko-KR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상업시설</a:t>
            </a:r>
            <a:r>
              <a:rPr lang="en-US" altLang="ko-KR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학교부지</a:t>
            </a:r>
            <a:r>
              <a:rPr lang="en-US" altLang="ko-KR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</a:p>
        </p:txBody>
      </p:sp>
      <p:sp>
        <p:nvSpPr>
          <p:cNvPr id="112" name="Object 32">
            <a:extLst>
              <a:ext uri="{FF2B5EF4-FFF2-40B4-BE49-F238E27FC236}">
                <a16:creationId xmlns:a16="http://schemas.microsoft.com/office/drawing/2014/main" id="{E1288FDA-111B-4F9F-8755-7EEA37773D5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359" y="683889"/>
            <a:ext cx="4482390" cy="2760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359" y="3444736"/>
            <a:ext cx="4482390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359" y="6602389"/>
            <a:ext cx="4482390" cy="3310005"/>
          </a:xfrm>
          <a:prstGeom prst="rect">
            <a:avLst/>
          </a:prstGeom>
        </p:spPr>
      </p:pic>
      <p:sp>
        <p:nvSpPr>
          <p:cNvPr id="17" name="Object 40">
            <a:extLst>
              <a:ext uri="{FF2B5EF4-FFF2-40B4-BE49-F238E27FC236}">
                <a16:creationId xmlns:a16="http://schemas.microsoft.com/office/drawing/2014/main" id="{4D3061E9-9C26-45E4-B5FD-FFE80D4FD312}"/>
              </a:ext>
            </a:extLst>
          </p:cNvPr>
          <p:cNvSpPr txBox="1"/>
          <p:nvPr/>
        </p:nvSpPr>
        <p:spPr>
          <a:xfrm>
            <a:off x="13412240" y="295417"/>
            <a:ext cx="41439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거주인구 고령과 정도 시각화</a:t>
            </a:r>
            <a:endParaRPr lang="en-US" sz="2000" dirty="0">
              <a:solidFill>
                <a:srgbClr val="00153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78" y="2545773"/>
            <a:ext cx="2133601" cy="51694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7037" y="7715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2018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38" y="2545771"/>
            <a:ext cx="2133600" cy="51694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97" y="2545772"/>
            <a:ext cx="2133600" cy="51694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56" y="2545772"/>
            <a:ext cx="2133600" cy="51694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815" y="2545771"/>
            <a:ext cx="2421185" cy="51694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535320" y="7715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2019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5950486" y="7711271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2020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450158" y="7711271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2021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0991888" y="7711271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2022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717481" y="447792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717175" y="802652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708680" y="1174855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717481" y="1547052"/>
            <a:ext cx="304800" cy="30462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8028644" y="391833"/>
            <a:ext cx="385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초고령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구역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(60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세 이상인구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20%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이상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8035007" y="737948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고령 구역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(60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세 이상인구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14%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이상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20%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이하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8021975" y="1153362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고령화 구역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(60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세 이상인구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7%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이상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14%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이하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8021975" y="1514700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일반 구역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(60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세 이상인구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7%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이하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0" y="9942611"/>
            <a:ext cx="838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“visualization/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원도심인구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고령화정도 시각화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/</a:t>
            </a:r>
            <a:r>
              <a:rPr lang="ko-KR" altLang="en-US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원도심 인구 고령화정도 시각화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격자매핑</a:t>
            </a:r>
            <a:r>
              <a:rPr lang="en-US" altLang="ko-KR" sz="1400" b="1" dirty="0">
                <a:solidFill>
                  <a:srgbClr val="00153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).html”</a:t>
            </a: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1114</Words>
  <Application>Microsoft Office PowerPoint</Application>
  <PresentationFormat>사용자 지정</PresentationFormat>
  <Paragraphs>290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2" baseType="lpstr">
      <vt:lpstr>?? ??</vt:lpstr>
      <vt:lpstr>Black Han Sans</vt:lpstr>
      <vt:lpstr>Gmarket Sans Light</vt:lpstr>
      <vt:lpstr>Gmarket Sans Medium</vt:lpstr>
      <vt:lpstr>HY견고딕</vt:lpstr>
      <vt:lpstr>Mplus 1p</vt:lpstr>
      <vt:lpstr>Mplus 1p Bold</vt:lpstr>
      <vt:lpstr>Mplus 1p Light</vt:lpstr>
      <vt:lpstr>Mplus 1p Medium</vt:lpstr>
      <vt:lpstr>나눔스퀘어OTF Bold</vt:lpstr>
      <vt:lpstr>나눔스퀘어OTF ExtraBold</vt:lpstr>
      <vt:lpstr>나눔스퀘어OTF_ac ExtraBold</vt:lpstr>
      <vt:lpstr>맑은 고딕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41</cp:revision>
  <dcterms:created xsi:type="dcterms:W3CDTF">2023-11-06T21:29:30Z</dcterms:created>
  <dcterms:modified xsi:type="dcterms:W3CDTF">2023-11-07T08:59:36Z</dcterms:modified>
</cp:coreProperties>
</file>